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71" Target="notesSlides/notesSlide2.xml" Type="http://schemas.openxmlformats.org/officeDocument/2006/relationships/notesSlide"/><Relationship Id="rId72" Target="notesSlides/notesSlide3.xml" Type="http://schemas.openxmlformats.org/officeDocument/2006/relationships/notesSlide"/><Relationship Id="rId73" Target="notesSlides/notesSlide4.xml" Type="http://schemas.openxmlformats.org/officeDocument/2006/relationships/notesSlide"/><Relationship Id="rId74" Target="notesSlides/notesSlide5.xml" Type="http://schemas.openxmlformats.org/officeDocument/2006/relationships/notesSlide"/><Relationship Id="rId75" Target="notesSlides/notesSlide6.xml" Type="http://schemas.openxmlformats.org/officeDocument/2006/relationships/notesSlide"/><Relationship Id="rId76" Target="notesSlides/notesSlide7.xml" Type="http://schemas.openxmlformats.org/officeDocument/2006/relationships/notesSlide"/><Relationship Id="rId77" Target="notesSlides/notesSlide8.xml" Type="http://schemas.openxmlformats.org/officeDocument/2006/relationships/notesSlide"/><Relationship Id="rId78" Target="notesSlides/notesSlide9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EXTRACTING</a:t>
            </a:r>
          </a:p>
          <a:p>
            <a:r>
              <a:rPr lang="en-US"/>
              <a:t/>
            </a:r>
          </a:p>
          <a:p>
            <a:r>
              <a:rPr lang="en-US"/>
              <a:t>CLEANING</a:t>
            </a:r>
          </a:p>
          <a:p>
            <a:r>
              <a:rPr lang="en-US"/>
              <a:t/>
            </a:r>
          </a:p>
          <a:p>
            <a:r>
              <a:rPr lang="en-US"/>
              <a:t>--Some Value types needed to be converted. </a:t>
            </a:r>
          </a:p>
          <a:p>
            <a:r>
              <a:rPr lang="en-US"/>
              <a:t/>
            </a:r>
          </a:p>
          <a:p>
            <a:r>
              <a:rPr lang="en-US"/>
              <a:t>--Null Values, 0 Values had to be analysed so that it represented the correct meaning.</a:t>
            </a:r>
          </a:p>
          <a:p>
            <a:r>
              <a:rPr lang="en-US"/>
              <a:t/>
            </a:r>
          </a:p>
          <a:p>
            <a:r>
              <a:rPr lang="en-US"/>
              <a:t>ANALYSING</a:t>
            </a:r>
          </a:p>
          <a:p>
            <a:r>
              <a:rPr lang="en-US"/>
              <a:t/>
            </a:r>
          </a:p>
          <a:p>
            <a:r>
              <a:rPr lang="en-US"/>
              <a:t>--Like Matplotlib, Seaborn, scipy,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Left - 22% - 130</a:t>
            </a:r>
          </a:p>
          <a:p>
            <a:r>
              <a:rPr lang="en-US"/>
              <a:t/>
            </a:r>
          </a:p>
          <a:p>
            <a:r>
              <a:rPr lang="en-US"/>
              <a:t>Right - 78% - 460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Pair plot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Correlation metrix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Winning - 4.3</a:t>
            </a:r>
          </a:p>
          <a:p>
            <a:r>
              <a:rPr lang="en-US"/>
              <a:t>Loosing - 4.12</a:t>
            </a:r>
          </a:p>
          <a:p>
            <a:r>
              <a:rPr lang="en-US"/>
              <a:t/>
            </a:r>
          </a:p>
          <a:p>
            <a:r>
              <a:rPr lang="en-US"/>
              <a:t>T Statistic - 1.44</a:t>
            </a:r>
          </a:p>
          <a:p>
            <a:r>
              <a:rPr lang="en-US"/>
              <a:t>P Value - 0.15 ( Not Significant)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Avg - 0.19</a:t>
            </a:r>
          </a:p>
          <a:p>
            <a:r>
              <a:rPr lang="en-US"/>
              <a:t/>
            </a:r>
          </a:p>
          <a:p>
            <a:r>
              <a:rPr lang="en-US"/>
              <a:t>So with a 95% CI</a:t>
            </a:r>
          </a:p>
          <a:p>
            <a:r>
              <a:rPr lang="en-US"/>
              <a:t>-0.04  to 0.43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T-test</a:t>
            </a:r>
          </a:p>
          <a:p>
            <a:r>
              <a:rPr lang="en-US"/>
              <a:t/>
            </a:r>
          </a:p>
          <a:p>
            <a:r>
              <a:rPr lang="en-US"/>
              <a:t>Contingency table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couldn't disprove the null hypothesis.</a:t>
            </a:r>
          </a:p>
          <a:p>
            <a:r>
              <a:rPr lang="en-US"/>
              <a:t/>
            </a:r>
          </a:p>
          <a:p>
            <a:r>
              <a:rPr lang="en-US"/>
              <a:t>XX - The number of left-footed players does not impact the outcome of the match!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 - 0.003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7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61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4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8.jpeg" Type="http://schemas.openxmlformats.org/officeDocument/2006/relationships/image"/><Relationship Id="rId6" Target="../media/VAF0kqNItpw.mp4" Type="http://schemas.openxmlformats.org/officeDocument/2006/relationships/video"/><Relationship Id="rId7" Target="../media/VAF0kqNItpw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49944"/>
            <a:ext cx="18288000" cy="12177164"/>
          </a:xfrm>
          <a:custGeom>
            <a:avLst/>
            <a:gdLst/>
            <a:ahLst/>
            <a:cxnLst/>
            <a:rect r="r" b="b" t="t" l="l"/>
            <a:pathLst>
              <a:path h="12177164" w="18288000">
                <a:moveTo>
                  <a:pt x="0" y="0"/>
                </a:moveTo>
                <a:lnTo>
                  <a:pt x="18288000" y="0"/>
                </a:lnTo>
                <a:lnTo>
                  <a:pt x="18288000" y="12177164"/>
                </a:lnTo>
                <a:lnTo>
                  <a:pt x="0" y="1217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1591358"/>
            <a:ext cx="9815307" cy="7094562"/>
            <a:chOff x="0" y="0"/>
            <a:chExt cx="1895495" cy="1370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1370075"/>
            </a:xfrm>
            <a:custGeom>
              <a:avLst/>
              <a:gdLst/>
              <a:ahLst/>
              <a:cxnLst/>
              <a:rect r="r" b="b" t="t" l="l"/>
              <a:pathLst>
                <a:path h="1370075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1370075"/>
                  </a:lnTo>
                  <a:lnTo>
                    <a:pt x="0" y="137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13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6347" y="2281334"/>
            <a:ext cx="9815307" cy="635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000000"/>
                </a:solidFill>
                <a:latin typeface="Oswald Bold"/>
              </a:rPr>
              <a:t>ANALYSIS OF FOOTBALL MATCHES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1560797"/>
            <a:ext cx="9815307" cy="9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563" spc="545">
                <a:solidFill>
                  <a:srgbClr val="231F20"/>
                </a:solidFill>
                <a:latin typeface="Oswald Bold"/>
              </a:rPr>
              <a:t>DATA SCIENCE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6886" y="10022841"/>
            <a:ext cx="101011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Lionel Messi scores a free-kick against Liverpool in 2019. Photo by Michael Regan. Source: Getty Images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18547" y="0"/>
            <a:ext cx="10650906" cy="10287000"/>
          </a:xfrm>
          <a:custGeom>
            <a:avLst/>
            <a:gdLst/>
            <a:ahLst/>
            <a:cxnLst/>
            <a:rect r="r" b="b" t="t" l="l"/>
            <a:pathLst>
              <a:path h="10287000" w="10650906">
                <a:moveTo>
                  <a:pt x="0" y="0"/>
                </a:moveTo>
                <a:lnTo>
                  <a:pt x="10650906" y="0"/>
                </a:lnTo>
                <a:lnTo>
                  <a:pt x="106509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76652" y="0"/>
            <a:ext cx="9319052" cy="10287000"/>
          </a:xfrm>
          <a:custGeom>
            <a:avLst/>
            <a:gdLst/>
            <a:ahLst/>
            <a:cxnLst/>
            <a:rect r="r" b="b" t="t" l="l"/>
            <a:pathLst>
              <a:path h="10287000" w="9319052">
                <a:moveTo>
                  <a:pt x="0" y="0"/>
                </a:moveTo>
                <a:lnTo>
                  <a:pt x="9319052" y="0"/>
                </a:lnTo>
                <a:lnTo>
                  <a:pt x="93190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4" r="0" b="-84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2250" y="738188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Average number of left footers in winning vs loosing team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6500" y="690562"/>
            <a:ext cx="13335000" cy="8905875"/>
          </a:xfrm>
          <a:custGeom>
            <a:avLst/>
            <a:gdLst/>
            <a:ahLst/>
            <a:cxnLst/>
            <a:rect r="r" b="b" t="t" l="l"/>
            <a:pathLst>
              <a:path h="8905875" w="13335000">
                <a:moveTo>
                  <a:pt x="0" y="0"/>
                </a:moveTo>
                <a:lnTo>
                  <a:pt x="13335000" y="0"/>
                </a:lnTo>
                <a:lnTo>
                  <a:pt x="13335000" y="8905876"/>
                </a:lnTo>
                <a:lnTo>
                  <a:pt x="0" y="890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between left-footed players and winning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77040" y="702001"/>
          <a:ext cx="12533921" cy="8882998"/>
        </p:xfrm>
        <a:graphic>
          <a:graphicData uri="http://schemas.openxmlformats.org/drawingml/2006/table">
            <a:tbl>
              <a:tblPr/>
              <a:tblGrid>
                <a:gridCol w="2088987"/>
                <a:gridCol w="2088987"/>
                <a:gridCol w="1779483"/>
                <a:gridCol w="2398491"/>
                <a:gridCol w="2088987"/>
                <a:gridCol w="2088987"/>
              </a:tblGrid>
              <a:tr h="1289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No of Left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Losses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Draws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Winning Probability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0.358974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0.355705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0.338542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0.335366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0.435644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0.478261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Winning probability with number of left foot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2250" y="738187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6"/>
                </a:lnTo>
                <a:lnTo>
                  <a:pt x="0" y="881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1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0990" y="9630719"/>
            <a:ext cx="97460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Scatter plot of winning proberbility with number of left-footed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629025" y="3296047"/>
          <a:ext cx="11029950" cy="3694906"/>
        </p:xfrm>
        <a:graphic>
          <a:graphicData uri="http://schemas.openxmlformats.org/drawingml/2006/table">
            <a:tbl>
              <a:tblPr/>
              <a:tblGrid>
                <a:gridCol w="3676650"/>
                <a:gridCol w="3676650"/>
                <a:gridCol w="3676650"/>
              </a:tblGrid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Winning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Loosing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Left footers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1201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right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779911" y="9584362"/>
            <a:ext cx="1272817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Contingency table, left &amp; right footed players played matchup in winning and losing teams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9025" y="7870439"/>
            <a:ext cx="110299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t- statistic score: 1.28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p-value: 0.20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53000" y="697252"/>
            <a:ext cx="8382000" cy="8892495"/>
          </a:xfrm>
          <a:custGeom>
            <a:avLst/>
            <a:gdLst/>
            <a:ahLst/>
            <a:cxnLst/>
            <a:rect r="r" b="b" t="t" l="l"/>
            <a:pathLst>
              <a:path h="8892495" w="8382000">
                <a:moveTo>
                  <a:pt x="0" y="0"/>
                </a:moveTo>
                <a:lnTo>
                  <a:pt x="8382000" y="0"/>
                </a:lnTo>
                <a:lnTo>
                  <a:pt x="8382000" y="8892496"/>
                </a:lnTo>
                <a:lnTo>
                  <a:pt x="0" y="889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of left-footed players across winning and loosing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5888" y="1176338"/>
            <a:ext cx="17516223" cy="7934325"/>
            <a:chOff x="0" y="0"/>
            <a:chExt cx="23354965" cy="1057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346"/>
              <a:ext cx="11938000" cy="10350500"/>
            </a:xfrm>
            <a:custGeom>
              <a:avLst/>
              <a:gdLst/>
              <a:ahLst/>
              <a:cxnLst/>
              <a:rect r="r" b="b" t="t" l="l"/>
              <a:pathLst>
                <a:path h="1035050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0500"/>
                  </a:lnTo>
                  <a:lnTo>
                    <a:pt x="0" y="1035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5965" y="0"/>
              <a:ext cx="11049000" cy="10579100"/>
            </a:xfrm>
            <a:custGeom>
              <a:avLst/>
              <a:gdLst/>
              <a:ahLst/>
              <a:cxnLst/>
              <a:rect r="r" b="b" t="t" l="l"/>
              <a:pathLst>
                <a:path h="10579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579100"/>
                  </a:lnTo>
                  <a:lnTo>
                    <a:pt x="0" y="1057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634" y="659687"/>
            <a:ext cx="17560732" cy="8967625"/>
            <a:chOff x="0" y="0"/>
            <a:chExt cx="23414309" cy="11956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6071"/>
              <a:ext cx="11938000" cy="10354824"/>
            </a:xfrm>
            <a:custGeom>
              <a:avLst/>
              <a:gdLst/>
              <a:ahLst/>
              <a:cxnLst/>
              <a:rect r="r" b="b" t="t" l="l"/>
              <a:pathLst>
                <a:path h="10354824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4824"/>
                  </a:lnTo>
                  <a:lnTo>
                    <a:pt x="0" y="1035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5309" y="0"/>
              <a:ext cx="11049000" cy="11956834"/>
            </a:xfrm>
            <a:custGeom>
              <a:avLst/>
              <a:gdLst/>
              <a:ahLst/>
              <a:cxnLst/>
              <a:rect r="r" b="b" t="t" l="l"/>
              <a:pathLst>
                <a:path h="11956834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956834"/>
                  </a:lnTo>
                  <a:lnTo>
                    <a:pt x="0" y="11956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RESEARCH 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THE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96199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VISUALIZATION, INTERPRETATION &amp; SIGNIFICANCE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ASSUMPTIONS &amp; LIMITATIONS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6316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CONCLUTIONS &amp; DISCUSSION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3773" y="712960"/>
            <a:ext cx="17520454" cy="8861079"/>
            <a:chOff x="0" y="0"/>
            <a:chExt cx="23360606" cy="11814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5803"/>
              <a:ext cx="11938000" cy="10943167"/>
            </a:xfrm>
            <a:custGeom>
              <a:avLst/>
              <a:gdLst/>
              <a:ahLst/>
              <a:cxnLst/>
              <a:rect r="r" b="b" t="t" l="l"/>
              <a:pathLst>
                <a:path h="1094316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943166"/>
                  </a:lnTo>
                  <a:lnTo>
                    <a:pt x="0" y="1094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311606" y="0"/>
              <a:ext cx="11049000" cy="11814772"/>
            </a:xfrm>
            <a:custGeom>
              <a:avLst/>
              <a:gdLst/>
              <a:ahLst/>
              <a:cxnLst/>
              <a:rect r="r" b="b" t="t" l="l"/>
              <a:pathLst>
                <a:path h="1181477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814772"/>
                  </a:lnTo>
                  <a:lnTo>
                    <a:pt x="0" y="118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845" y="1252330"/>
            <a:ext cx="17560310" cy="7782339"/>
            <a:chOff x="0" y="0"/>
            <a:chExt cx="23413747" cy="10376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0906"/>
              <a:ext cx="11938000" cy="9534640"/>
            </a:xfrm>
            <a:custGeom>
              <a:avLst/>
              <a:gdLst/>
              <a:ahLst/>
              <a:cxnLst/>
              <a:rect r="r" b="b" t="t" l="l"/>
              <a:pathLst>
                <a:path h="953464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534640"/>
                  </a:lnTo>
                  <a:lnTo>
                    <a:pt x="0" y="953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4747" y="0"/>
              <a:ext cx="11049000" cy="10376452"/>
            </a:xfrm>
            <a:custGeom>
              <a:avLst/>
              <a:gdLst/>
              <a:ahLst/>
              <a:cxnLst/>
              <a:rect r="r" b="b" t="t" l="l"/>
              <a:pathLst>
                <a:path h="1037645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376452"/>
                  </a:lnTo>
                  <a:lnTo>
                    <a:pt x="0" y="1037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6738" y="472472"/>
            <a:ext cx="17534524" cy="9342056"/>
            <a:chOff x="0" y="0"/>
            <a:chExt cx="23379365" cy="12456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421056"/>
              <a:ext cx="11938000" cy="9613963"/>
            </a:xfrm>
            <a:custGeom>
              <a:avLst/>
              <a:gdLst/>
              <a:ahLst/>
              <a:cxnLst/>
              <a:rect r="r" b="b" t="t" l="l"/>
              <a:pathLst>
                <a:path h="9613963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13963"/>
                  </a:lnTo>
                  <a:lnTo>
                    <a:pt x="0" y="961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30365" y="0"/>
              <a:ext cx="11049000" cy="12456075"/>
            </a:xfrm>
            <a:custGeom>
              <a:avLst/>
              <a:gdLst/>
              <a:ahLst/>
              <a:cxnLst/>
              <a:rect r="r" b="b" t="t" l="l"/>
              <a:pathLst>
                <a:path h="12456075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2456075"/>
                  </a:lnTo>
                  <a:lnTo>
                    <a:pt x="0" y="124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2165" y="1119359"/>
            <a:ext cx="17503670" cy="8048282"/>
            <a:chOff x="0" y="0"/>
            <a:chExt cx="23338226" cy="107310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50528"/>
              <a:ext cx="11938000" cy="9629987"/>
            </a:xfrm>
            <a:custGeom>
              <a:avLst/>
              <a:gdLst/>
              <a:ahLst/>
              <a:cxnLst/>
              <a:rect r="r" b="b" t="t" l="l"/>
              <a:pathLst>
                <a:path h="962998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29987"/>
                  </a:lnTo>
                  <a:lnTo>
                    <a:pt x="0" y="96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289226" y="0"/>
              <a:ext cx="11049000" cy="10731043"/>
            </a:xfrm>
            <a:custGeom>
              <a:avLst/>
              <a:gdLst/>
              <a:ahLst/>
              <a:cxnLst/>
              <a:rect r="r" b="b" t="t" l="l"/>
              <a:pathLst>
                <a:path h="10731043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731043"/>
                  </a:lnTo>
                  <a:lnTo>
                    <a:pt x="0" y="10731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74464"/>
            <a:ext cx="13617940" cy="13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8"/>
              </a:lnSpc>
              <a:spcBef>
                <a:spcPct val="0"/>
              </a:spcBef>
            </a:pPr>
            <a:r>
              <a:rPr lang="en-US" sz="7832" spc="767">
                <a:solidFill>
                  <a:srgbClr val="231F20"/>
                </a:solidFill>
                <a:latin typeface="Oswald Bold"/>
              </a:rPr>
              <a:t>CONCLUSION &amp; DISCUSSION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were unable to disprove the null hypothesis that the number of left-footed players does not impact the outcome of the match!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Couldn’t find any significant data to say there was an association between players' height and the outcome of the game.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05654"/>
            <a:ext cx="3542623" cy="29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>
                <a:solidFill>
                  <a:srgbClr val="FFFBFB"/>
                </a:solidFill>
                <a:latin typeface="DM Sans"/>
              </a:rPr>
              <a:t>There was a significant difference between the winning teams' heaviest players and the losing teams' heaviest players. This might be an interesting topic to explore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382980" y="-5978118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05635" y="1060055"/>
            <a:ext cx="6329210" cy="8204323"/>
            <a:chOff x="0" y="0"/>
            <a:chExt cx="8438947" cy="10939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19474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3" y="0"/>
                  </a:lnTo>
                  <a:lnTo>
                    <a:pt x="4219473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117314" t="-231" r="-54978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4" y="0"/>
                  </a:lnTo>
                  <a:lnTo>
                    <a:pt x="4219474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508057" t="-231" r="-15903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907655"/>
            <a:ext cx="7964486" cy="151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95"/>
              </a:lnSpc>
            </a:pPr>
            <a:r>
              <a:rPr lang="en-US" sz="8982" spc="880">
                <a:solidFill>
                  <a:srgbClr val="231F20"/>
                </a:solidFill>
                <a:latin typeface="Oswald Bold"/>
              </a:rPr>
              <a:t>ASSUMPTIONS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spcBef>
                <a:spcPct val="0"/>
              </a:spcBef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Benched players were considered as if they were substituted into the match at some point.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6348586"/>
            <a:ext cx="7132181" cy="7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Own goals were considered mistakes and not included in individual players' goals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Euro Sports -  https://www.eurosport.fr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2799" y="664311"/>
            <a:ext cx="5977154" cy="8905611"/>
          </a:xfrm>
          <a:custGeom>
            <a:avLst/>
            <a:gdLst/>
            <a:ahLst/>
            <a:cxnLst/>
            <a:rect r="r" b="b" t="t" l="l"/>
            <a:pathLst>
              <a:path h="8905611" w="5977154">
                <a:moveTo>
                  <a:pt x="0" y="0"/>
                </a:moveTo>
                <a:lnTo>
                  <a:pt x="5977154" y="0"/>
                </a:lnTo>
                <a:lnTo>
                  <a:pt x="5977154" y="8905610"/>
                </a:lnTo>
                <a:lnTo>
                  <a:pt x="0" y="8905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162861" t="0" r="-120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7458" y="1181100"/>
            <a:ext cx="8294040" cy="142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22"/>
              </a:lnSpc>
            </a:pPr>
            <a:r>
              <a:rPr lang="en-US" sz="10402" spc="1019">
                <a:solidFill>
                  <a:srgbClr val="231F20"/>
                </a:solidFill>
                <a:latin typeface="Oswald Bold"/>
              </a:rPr>
              <a:t>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951" y="3058720"/>
            <a:ext cx="8502547" cy="468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Time in pitch for the players was not considered.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Matches/teams/players were analysed in respective tournaments, not as a whole.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Spatio-temporal data was not utilized.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Hungary Today -  https://hungarytoday.hu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34791" y="3435433"/>
            <a:ext cx="13624509" cy="5689114"/>
            <a:chOff x="0" y="0"/>
            <a:chExt cx="18166012" cy="75854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4452"/>
              <a:ext cx="4545776" cy="3645039"/>
              <a:chOff x="0" y="0"/>
              <a:chExt cx="1075555" cy="862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959133"/>
              <a:ext cx="4545776" cy="1313176"/>
              <a:chOff x="0" y="0"/>
              <a:chExt cx="1075555" cy="3107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7457365" y="2457628"/>
              <a:ext cx="4545776" cy="3645039"/>
              <a:chOff x="0" y="0"/>
              <a:chExt cx="1075555" cy="8624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457365" y="6272309"/>
              <a:ext cx="4545776" cy="1313176"/>
              <a:chOff x="0" y="0"/>
              <a:chExt cx="1075555" cy="3107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620236" y="0"/>
              <a:ext cx="4545776" cy="3645039"/>
              <a:chOff x="0" y="0"/>
              <a:chExt cx="1075555" cy="8624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620236" y="3814681"/>
              <a:ext cx="4545776" cy="1313176"/>
              <a:chOff x="0" y="0"/>
              <a:chExt cx="1075555" cy="31070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1885381">
              <a:off x="12243384" y="6102667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0" y="0"/>
                  </a:moveTo>
                  <a:lnTo>
                    <a:pt x="2753704" y="0"/>
                  </a:lnTo>
                  <a:lnTo>
                    <a:pt x="2753704" y="777921"/>
                  </a:lnTo>
                  <a:lnTo>
                    <a:pt x="0" y="77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91304" y="5248467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25709" y="1426678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Take the playing time of each player into consideration when analysing the data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748669" y="6561643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783074" y="2739854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Explore the other tournaments, and take all of them as one and analyse the data.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11540" y="4104015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945945" y="282226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Use the Spatio-Temporal data to make a network model and analyse the resulting data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true" flipV="false" rot="-8970905">
              <a:off x="4770370" y="5506252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2753704" y="0"/>
                  </a:moveTo>
                  <a:lnTo>
                    <a:pt x="0" y="0"/>
                  </a:lnTo>
                  <a:lnTo>
                    <a:pt x="0" y="777921"/>
                  </a:lnTo>
                  <a:lnTo>
                    <a:pt x="2753704" y="777921"/>
                  </a:lnTo>
                  <a:lnTo>
                    <a:pt x="275370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836286" y="2853600"/>
            <a:ext cx="8187907" cy="37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Things that will be </a:t>
            </a:r>
            <a:r>
              <a:rPr lang="en-US" sz="2186">
                <a:solidFill>
                  <a:srgbClr val="100F0D"/>
                </a:solidFill>
                <a:latin typeface="Montserrat Light Bold"/>
              </a:rPr>
              <a:t>neat</a:t>
            </a:r>
            <a:r>
              <a:rPr lang="en-US" sz="2186">
                <a:solidFill>
                  <a:srgbClr val="100F0D"/>
                </a:solidFill>
                <a:latin typeface="Montserrat Light"/>
              </a:rPr>
              <a:t> to try out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52000">
            <a:off x="6080651" y="3087493"/>
            <a:ext cx="6370866" cy="6584897"/>
          </a:xfrm>
          <a:custGeom>
            <a:avLst/>
            <a:gdLst/>
            <a:ahLst/>
            <a:cxnLst/>
            <a:rect r="r" b="b" t="t" l="l"/>
            <a:pathLst>
              <a:path h="6584897" w="6370866">
                <a:moveTo>
                  <a:pt x="0" y="1615997"/>
                </a:moveTo>
                <a:lnTo>
                  <a:pt x="4640512" y="0"/>
                </a:lnTo>
                <a:lnTo>
                  <a:pt x="6370866" y="4968900"/>
                </a:lnTo>
                <a:lnTo>
                  <a:pt x="1730354" y="6584897"/>
                </a:lnTo>
                <a:lnTo>
                  <a:pt x="0" y="1615997"/>
                </a:lnTo>
                <a:close/>
              </a:path>
            </a:pathLst>
          </a:custGeom>
          <a:blipFill>
            <a:blip r:embed="rId2"/>
            <a:stretch>
              <a:fillRect l="-3640" t="-272" r="-5435" b="-5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9738" y="469552"/>
            <a:ext cx="8928525" cy="28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27"/>
              </a:lnSpc>
            </a:pPr>
            <a:r>
              <a:rPr lang="en-US" sz="8208" spc="804">
                <a:solidFill>
                  <a:srgbClr val="FFFFFF"/>
                </a:solidFill>
                <a:latin typeface="Oswald Bold"/>
              </a:rPr>
              <a:t>THANK YOU FOR LISTENING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59000"/>
          </a:blip>
          <a:srcRect l="5314" t="9077" r="3763" b="0"/>
          <a:stretch>
            <a:fillRect/>
          </a:stretch>
        </p:blipFill>
        <p:spPr>
          <a:xfrm flipH="false" flipV="false" rot="0">
            <a:off x="6809166" y="3749157"/>
            <a:ext cx="4913837" cy="448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457" y="1060055"/>
            <a:ext cx="6140388" cy="8198245"/>
          </a:xfrm>
          <a:custGeom>
            <a:avLst/>
            <a:gdLst/>
            <a:ahLst/>
            <a:cxnLst/>
            <a:rect r="r" b="b" t="t" l="l"/>
            <a:pathLst>
              <a:path h="8198245" w="6140388">
                <a:moveTo>
                  <a:pt x="0" y="0"/>
                </a:moveTo>
                <a:lnTo>
                  <a:pt x="6140388" y="0"/>
                </a:lnTo>
                <a:lnTo>
                  <a:pt x="6140388" y="8198245"/>
                </a:lnTo>
                <a:lnTo>
                  <a:pt x="0" y="8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87253" t="-6061" r="-54266" b="-145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74235" y="616508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5958304"/>
            <a:ext cx="7554573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Football data can be used to answer a variety of questions about the sport. This includes questions about player performance, team strategy, and the overall dynamics of the game.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6637" y="3805198"/>
            <a:ext cx="1251845" cy="1131212"/>
          </a:xfrm>
          <a:custGeom>
            <a:avLst/>
            <a:gdLst/>
            <a:ahLst/>
            <a:cxnLst/>
            <a:rect r="r" b="b" t="t" l="l"/>
            <a:pathLst>
              <a:path h="1131212" w="1251845">
                <a:moveTo>
                  <a:pt x="0" y="0"/>
                </a:moveTo>
                <a:lnTo>
                  <a:pt x="1251844" y="0"/>
                </a:lnTo>
                <a:lnTo>
                  <a:pt x="1251844" y="1131213"/>
                </a:lnTo>
                <a:lnTo>
                  <a:pt x="0" y="1131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888605"/>
            <a:ext cx="7416941" cy="16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60"/>
              </a:lnSpc>
            </a:pPr>
            <a:r>
              <a:rPr lang="en-US" sz="9681" spc="948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Our motivation to work on the football dataset came from our love for the sport and because it has a global fan base.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29517" y="10022841"/>
            <a:ext cx="595848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PSG Win over Milan -  PSG Official Website -  https://en.psg.fr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914400"/>
            <a:ext cx="809768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OUR RESEARCH QUESTION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1733" y="3336639"/>
            <a:ext cx="6065708" cy="67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DM Sans Bold Italics"/>
              </a:rPr>
              <a:t>Primary:</a:t>
            </a:r>
            <a:r>
              <a:rPr lang="en-US" sz="3744">
                <a:solidFill>
                  <a:srgbClr val="000000"/>
                </a:solidFill>
                <a:latin typeface="DM Sans Italics"/>
              </a:rPr>
              <a:t> Does having more left-footers affect the outcome of football matches in the English Premier League?</a:t>
            </a:r>
          </a:p>
          <a:p>
            <a:pPr>
              <a:lnSpc>
                <a:spcPts val="4682"/>
              </a:lnSpc>
            </a:pPr>
          </a:p>
          <a:p>
            <a:pPr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Secondary: Do other physical properties of (a) player/s affect the outcome of a match?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Height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Weight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83772" y="3853859"/>
            <a:ext cx="4344852" cy="351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DM Sans Bold Italics"/>
              </a:rPr>
              <a:t>Null Hypothesis</a:t>
            </a:r>
            <a:r>
              <a:rPr lang="en-US" sz="3344">
                <a:solidFill>
                  <a:srgbClr val="000000"/>
                </a:solidFill>
                <a:latin typeface="DM Sans Italics"/>
              </a:rPr>
              <a:t> - The number of left-footed players does not impact the outcome of the match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9055" y="4673593"/>
            <a:ext cx="6398844" cy="6398844"/>
          </a:xfrm>
          <a:custGeom>
            <a:avLst/>
            <a:gdLst/>
            <a:ahLst/>
            <a:cxnLst/>
            <a:rect r="r" b="b" t="t" l="l"/>
            <a:pathLst>
              <a:path h="6398844" w="6398844">
                <a:moveTo>
                  <a:pt x="0" y="0"/>
                </a:moveTo>
                <a:lnTo>
                  <a:pt x="6398844" y="0"/>
                </a:lnTo>
                <a:lnTo>
                  <a:pt x="6398844" y="6398845"/>
                </a:lnTo>
                <a:lnTo>
                  <a:pt x="0" y="6398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86350"/>
            <a:ext cx="5741759" cy="470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</a:pPr>
            <a:r>
              <a:rPr lang="en-US" sz="2993" spc="293">
                <a:solidFill>
                  <a:srgbClr val="F5FFF5"/>
                </a:solidFill>
                <a:latin typeface="DM Sans"/>
              </a:rPr>
              <a:t>The data was from publicly available (spatio-temporal) football data (study published in Nature, Scientific Data) which has metrics from the top five European matches and the World Cup.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5376" y="3069047"/>
            <a:ext cx="6742624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Pappalardo, L., Cintia, P., Rossi, A. et al. A public data set of spatio-temporal match events in soccer competitions. Sci Data 6, 236 (2019). https://doi.org/10.1038/s41597-019-0247-7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The data was arranged as Matches, Events, and Individual data.</a:t>
            </a:r>
          </a:p>
          <a:p>
            <a:pPr>
              <a:lnSpc>
                <a:spcPts val="3992"/>
              </a:lnSpc>
            </a:pPr>
          </a:p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In Complex nested JSON and CSV files</a:t>
            </a:r>
          </a:p>
          <a:p>
            <a:pPr algn="l">
              <a:lnSpc>
                <a:spcPts val="39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~40 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7043" y="6739028"/>
            <a:ext cx="2342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Datapoints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95060" y="7071384"/>
            <a:ext cx="6506443" cy="160326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Matches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Indivdual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8487" y="6067166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6" y="0"/>
                </a:lnTo>
                <a:lnTo>
                  <a:pt x="1211026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3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23770" y="7891202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5" y="0"/>
                </a:lnTo>
                <a:lnTo>
                  <a:pt x="1211025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882" r="-23464" b="-1552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82684" y="7739466"/>
            <a:ext cx="954793" cy="1518834"/>
          </a:xfrm>
          <a:custGeom>
            <a:avLst/>
            <a:gdLst/>
            <a:ahLst/>
            <a:cxnLst/>
            <a:rect r="r" b="b" t="t" l="l"/>
            <a:pathLst>
              <a:path h="1518834" w="954793">
                <a:moveTo>
                  <a:pt x="0" y="0"/>
                </a:moveTo>
                <a:lnTo>
                  <a:pt x="954793" y="0"/>
                </a:lnTo>
                <a:lnTo>
                  <a:pt x="954793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0975" y="4045241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each match Included season, teams, players for each team, their match highlights, referees details etc.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8875" y="4042536"/>
            <a:ext cx="6254887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Spatiotemporal data including passes, throw-ins, free kicks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0758" y="4045241"/>
            <a:ext cx="3360904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Details about players, coaches, referees, teams etc.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37441"/>
            <a:ext cx="3204526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Data had to be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manually extracted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as it was in the form of </a:t>
            </a:r>
            <a:r>
              <a:rPr lang="en-US" sz="1844" spc="180" u="sng">
                <a:solidFill>
                  <a:srgbClr val="231F20"/>
                </a:solidFill>
                <a:latin typeface="DM Sans"/>
              </a:rPr>
              <a:t>complex nested JSON and CSV files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. Special considerations were needed as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some data was not collected in some countries and tournaments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EXTRACT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79545" y="1922062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42777" y="5241989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79545" y="2340612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491055" y="6538853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Somewhat clean. We needed to consider some “0” values and “null” (str) values.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01761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CLEAN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60129" y="6538853"/>
            <a:ext cx="3204526" cy="94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Analysis was done in python with the help of specific libraries.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0836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ANALYSE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06543" y="1475236"/>
            <a:ext cx="12274915" cy="8193583"/>
          </a:xfrm>
          <a:custGeom>
            <a:avLst/>
            <a:gdLst/>
            <a:ahLst/>
            <a:cxnLst/>
            <a:rect r="r" b="b" t="t" l="l"/>
            <a:pathLst>
              <a:path h="8193583" w="12274915">
                <a:moveTo>
                  <a:pt x="0" y="0"/>
                </a:moveTo>
                <a:lnTo>
                  <a:pt x="12274914" y="0"/>
                </a:lnTo>
                <a:lnTo>
                  <a:pt x="12274914" y="8193583"/>
                </a:lnTo>
                <a:lnTo>
                  <a:pt x="0" y="819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9160" y="91425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DAF0hYpAV6A</dc:identifier>
  <dcterms:modified xsi:type="dcterms:W3CDTF">2011-08-01T06:04:30Z</dcterms:modified>
  <cp:revision>1</cp:revision>
  <dc:title>Grey minimalist business project presentation </dc:title>
</cp:coreProperties>
</file>